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7"/>
  </p:notesMasterIdLst>
  <p:sldIdLst>
    <p:sldId id="257" r:id="rId2"/>
    <p:sldId id="260" r:id="rId3"/>
    <p:sldId id="258" r:id="rId4"/>
    <p:sldId id="264" r:id="rId5"/>
    <p:sldId id="259" r:id="rId6"/>
    <p:sldId id="268" r:id="rId7"/>
    <p:sldId id="2134805615" r:id="rId8"/>
    <p:sldId id="2134805616" r:id="rId9"/>
    <p:sldId id="2134805617" r:id="rId10"/>
    <p:sldId id="2134805618" r:id="rId11"/>
    <p:sldId id="2134805610" r:id="rId12"/>
    <p:sldId id="2134805619" r:id="rId13"/>
    <p:sldId id="2134805620" r:id="rId14"/>
    <p:sldId id="2134805621" r:id="rId15"/>
    <p:sldId id="2134805622" r:id="rId16"/>
    <p:sldId id="2134805623" r:id="rId17"/>
    <p:sldId id="2134805624" r:id="rId18"/>
    <p:sldId id="2134805625" r:id="rId19"/>
    <p:sldId id="2134805626" r:id="rId20"/>
    <p:sldId id="2134805627" r:id="rId21"/>
    <p:sldId id="2134805628" r:id="rId22"/>
    <p:sldId id="2134805629" r:id="rId23"/>
    <p:sldId id="2134805630" r:id="rId24"/>
    <p:sldId id="2134805631" r:id="rId25"/>
    <p:sldId id="2134805632" r:id="rId26"/>
    <p:sldId id="2134805633" r:id="rId27"/>
    <p:sldId id="2134805634" r:id="rId28"/>
    <p:sldId id="2134805635" r:id="rId29"/>
    <p:sldId id="2134805636" r:id="rId30"/>
    <p:sldId id="2134805637" r:id="rId31"/>
    <p:sldId id="2134805638" r:id="rId32"/>
    <p:sldId id="2134805640" r:id="rId33"/>
    <p:sldId id="2134805641" r:id="rId34"/>
    <p:sldId id="2134805639" r:id="rId35"/>
    <p:sldId id="2134805614" r:id="rId3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roxima Nova Semibold" panose="020B0604020202020204" charset="0"/>
      <p:regular r:id="rId50"/>
      <p:bold r:id="rId51"/>
      <p:boldItalic r:id="rId52"/>
    </p:embeddedFont>
  </p:embeddedFontLst>
  <p:custDataLst>
    <p:tags r:id="rId5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AY 1: VMs" id="{ED8CE3EA-4DF3-40AA-BAC0-65ED8C702496}">
          <p14:sldIdLst>
            <p14:sldId id="257"/>
            <p14:sldId id="260"/>
            <p14:sldId id="258"/>
            <p14:sldId id="264"/>
            <p14:sldId id="259"/>
            <p14:sldId id="268"/>
            <p14:sldId id="2134805615"/>
            <p14:sldId id="2134805616"/>
            <p14:sldId id="2134805617"/>
            <p14:sldId id="2134805618"/>
            <p14:sldId id="2134805610"/>
            <p14:sldId id="2134805619"/>
            <p14:sldId id="2134805620"/>
            <p14:sldId id="2134805621"/>
            <p14:sldId id="2134805622"/>
            <p14:sldId id="2134805623"/>
          </p14:sldIdLst>
        </p14:section>
        <p14:section name="DAY 2: APP SERVICE" id="{B8F47FBF-261C-45AB-9699-93D8EBB752AF}">
          <p14:sldIdLst>
            <p14:sldId id="2134805624"/>
            <p14:sldId id="2134805625"/>
            <p14:sldId id="2134805626"/>
            <p14:sldId id="2134805627"/>
            <p14:sldId id="2134805628"/>
            <p14:sldId id="2134805629"/>
            <p14:sldId id="2134805630"/>
            <p14:sldId id="2134805631"/>
          </p14:sldIdLst>
        </p14:section>
        <p14:section name="DAY 3: CONTAINERS" id="{5D0F0A9C-1E26-41DD-B5D0-5AAB43A83649}">
          <p14:sldIdLst>
            <p14:sldId id="2134805632"/>
            <p14:sldId id="2134805633"/>
            <p14:sldId id="2134805634"/>
            <p14:sldId id="2134805635"/>
            <p14:sldId id="2134805636"/>
            <p14:sldId id="2134805637"/>
            <p14:sldId id="2134805638"/>
            <p14:sldId id="2134805640"/>
            <p14:sldId id="2134805641"/>
            <p14:sldId id="2134805639"/>
            <p14:sldId id="21348056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4" y="3354600"/>
            <a:ext cx="5184825" cy="947700"/>
          </a:xfrm>
        </p:spPr>
        <p:txBody>
          <a:bodyPr/>
          <a:lstStyle/>
          <a:p>
            <a:r>
              <a:rPr lang="en-US" sz="2000" dirty="0"/>
              <a:t>Session 2 of 6: Azure Compute 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Session materials repository: 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Virtual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5F1FD-BEE1-D755-EE2A-035F3AEB3EFB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</a:t>
            </a:r>
            <a:r>
              <a:rPr lang="en-US" sz="1100" dirty="0" err="1">
                <a:solidFill>
                  <a:srgbClr val="002060"/>
                </a:solidFill>
              </a:rPr>
              <a:t>hyd</a:t>
            </a:r>
            <a:endParaRPr lang="en-US" sz="11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Windows VM in Azure">
            <a:extLst>
              <a:ext uri="{FF2B5EF4-FFF2-40B4-BE49-F238E27FC236}">
                <a16:creationId xmlns:a16="http://schemas.microsoft.com/office/drawing/2014/main" id="{5F13DCAA-C509-36B6-21E6-59326BFD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8" y="935531"/>
            <a:ext cx="6458383" cy="40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27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2:</a:t>
            </a:r>
            <a:br>
              <a:rPr lang="en-US" dirty="0"/>
            </a:br>
            <a:r>
              <a:rPr lang="en-US" dirty="0"/>
              <a:t>VM Deployment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91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Scale Sets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24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Machine Scale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A4E2F-E16A-9E59-82F0-5E229A53C63E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</a:t>
            </a:r>
            <a:r>
              <a:rPr lang="en-US" sz="1100" dirty="0" err="1">
                <a:solidFill>
                  <a:srgbClr val="002060"/>
                </a:solidFill>
              </a:rPr>
              <a:t>xep</a:t>
            </a:r>
            <a:r>
              <a:rPr lang="en-US" sz="11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0D64D1-DD24-DBAA-DD9E-0EA88FB7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995690"/>
            <a:ext cx="6343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92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250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Batch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2BF3-1335-676E-B29C-8588924646E2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timw.info/c0q </a:t>
            </a:r>
          </a:p>
        </p:txBody>
      </p:sp>
      <p:pic>
        <p:nvPicPr>
          <p:cNvPr id="3074" name="Picture 2" descr="Diagram of the steps in a Batch solution.">
            <a:extLst>
              <a:ext uri="{FF2B5EF4-FFF2-40B4-BE49-F238E27FC236}">
                <a16:creationId xmlns:a16="http://schemas.microsoft.com/office/drawing/2014/main" id="{ED65662E-5BE5-5750-43A9-66F6DEAA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46" y="908444"/>
            <a:ext cx="4475507" cy="41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704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2:</a:t>
            </a:r>
            <a:br>
              <a:rPr lang="en-US" dirty="0"/>
            </a:br>
            <a:r>
              <a:rPr lang="en-US" dirty="0"/>
              <a:t>VMSS Deployment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26815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 Tour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7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App Service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</p:spPr>
        <p:txBody>
          <a:bodyPr/>
          <a:lstStyle/>
          <a:p>
            <a:r>
              <a:rPr lang="en-US" sz="2400" dirty="0"/>
              <a:t>Web Apps</a:t>
            </a:r>
          </a:p>
          <a:p>
            <a:r>
              <a:rPr lang="en-US" sz="2400" dirty="0"/>
              <a:t>Functions</a:t>
            </a:r>
          </a:p>
          <a:p>
            <a:r>
              <a:rPr lang="en-US" sz="2400" dirty="0"/>
              <a:t>Logic Apps</a:t>
            </a:r>
          </a:p>
          <a:p>
            <a:r>
              <a:rPr lang="en-US" sz="2400" dirty="0"/>
              <a:t>API Management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7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2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894B21-582B-25D8-A0A9-E6E7C66B9D55}"/>
              </a:ext>
            </a:extLst>
          </p:cNvPr>
          <p:cNvGrpSpPr/>
          <p:nvPr/>
        </p:nvGrpSpPr>
        <p:grpSpPr>
          <a:xfrm>
            <a:off x="4299660" y="1831096"/>
            <a:ext cx="1763778" cy="510571"/>
            <a:chOff x="4212447" y="1965599"/>
            <a:chExt cx="1763778" cy="510571"/>
          </a:xfrm>
        </p:grpSpPr>
        <p:pic>
          <p:nvPicPr>
            <p:cNvPr id="1026" name="Picture 2" descr="MVP Logo">
              <a:extLst>
                <a:ext uri="{FF2B5EF4-FFF2-40B4-BE49-F238E27FC236}">
                  <a16:creationId xmlns:a16="http://schemas.microsoft.com/office/drawing/2014/main" id="{6E2C6495-DA19-4D4D-AF0C-4940FC2B6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447" y="1965599"/>
              <a:ext cx="469123" cy="469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CT logo">
              <a:extLst>
                <a:ext uri="{FF2B5EF4-FFF2-40B4-BE49-F238E27FC236}">
                  <a16:creationId xmlns:a16="http://schemas.microsoft.com/office/drawing/2014/main" id="{AB16E987-401F-40F6-98E6-F811B346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274" y="1984547"/>
              <a:ext cx="469124" cy="46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54F13A2-B818-4BE2-8B0A-43090B0E3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654" y="1965599"/>
              <a:ext cx="510571" cy="5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App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94A01-834B-75EF-575A-7CE578120E99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</a:t>
            </a:r>
            <a:r>
              <a:rPr lang="en-US" sz="1100" dirty="0" err="1">
                <a:solidFill>
                  <a:srgbClr val="002060"/>
                </a:solidFill>
              </a:rPr>
              <a:t>ftz</a:t>
            </a:r>
            <a:r>
              <a:rPr lang="en-US" sz="11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4098" name="Picture 2" descr="Web application in Azure with improved scalability">
            <a:extLst>
              <a:ext uri="{FF2B5EF4-FFF2-40B4-BE49-F238E27FC236}">
                <a16:creationId xmlns:a16="http://schemas.microsoft.com/office/drawing/2014/main" id="{5ADF8DBB-A746-6532-0928-7E021122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5" y="945056"/>
            <a:ext cx="7844730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77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2:</a:t>
            </a:r>
            <a:br>
              <a:rPr lang="en-US" dirty="0"/>
            </a:br>
            <a:r>
              <a:rPr lang="en-US" dirty="0"/>
              <a:t>Deploy and Manage Azure Web Apps</a:t>
            </a:r>
          </a:p>
        </p:txBody>
      </p:sp>
    </p:spTree>
    <p:extLst>
      <p:ext uri="{BB962C8B-B14F-4D97-AF65-F5344CB8AC3E}">
        <p14:creationId xmlns:p14="http://schemas.microsoft.com/office/powerpoint/2010/main" val="96112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1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AEB6C-52C8-B102-EED7-3896402C53D9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timw.info/u85 </a:t>
            </a:r>
          </a:p>
        </p:txBody>
      </p:sp>
      <p:pic>
        <p:nvPicPr>
          <p:cNvPr id="5122" name="Picture 2" descr="Serverless cloud automation">
            <a:extLst>
              <a:ext uri="{FF2B5EF4-FFF2-40B4-BE49-F238E27FC236}">
                <a16:creationId xmlns:a16="http://schemas.microsoft.com/office/drawing/2014/main" id="{12496ED7-709D-5202-8C53-16C8962D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7" y="1163349"/>
            <a:ext cx="8069185" cy="28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03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2:</a:t>
            </a:r>
            <a:br>
              <a:rPr lang="en-US" dirty="0"/>
            </a:br>
            <a:r>
              <a:rPr lang="en-US" dirty="0"/>
              <a:t>Deploy and Manage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10943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Services Tour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60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Container Services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</p:spPr>
        <p:txBody>
          <a:bodyPr/>
          <a:lstStyle/>
          <a:p>
            <a:r>
              <a:rPr lang="en-US" sz="2400" dirty="0"/>
              <a:t>Azure VM container hosts</a:t>
            </a:r>
          </a:p>
          <a:p>
            <a:r>
              <a:rPr lang="en-US" sz="2400" dirty="0"/>
              <a:t>Azure Container Registry (ACR)</a:t>
            </a:r>
          </a:p>
          <a:p>
            <a:r>
              <a:rPr lang="en-US" sz="2400" dirty="0"/>
              <a:t>Azure Container Instances (ACI)</a:t>
            </a:r>
          </a:p>
          <a:p>
            <a:r>
              <a:rPr lang="en-US" sz="2400" dirty="0"/>
              <a:t>Azure Kubernetes Service (AKS)</a:t>
            </a:r>
          </a:p>
          <a:p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45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55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Container Registry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58B71-2614-A083-0BEB-513B4DEDB39D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timw.info/n5w </a:t>
            </a:r>
          </a:p>
        </p:txBody>
      </p:sp>
      <p:pic>
        <p:nvPicPr>
          <p:cNvPr id="6146" name="Picture 2" descr="The diagram illustrates a developer team that deploys its container images to a Microsoft Azure Container Registry. Subsequently, the container images are pulled and deployed to either an on-premises or cloud-based Kubernetes cluster. The containers are monitored using Azure Monitor and the container images are scanned and monitored using Azure Container Registry.">
            <a:extLst>
              <a:ext uri="{FF2B5EF4-FFF2-40B4-BE49-F238E27FC236}">
                <a16:creationId xmlns:a16="http://schemas.microsoft.com/office/drawing/2014/main" id="{D84C5AC6-A765-EC84-B68A-4BE384F6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8" y="1002742"/>
            <a:ext cx="6837363" cy="41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148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2:</a:t>
            </a:r>
            <a:br>
              <a:rPr lang="en-US" dirty="0"/>
            </a:br>
            <a:r>
              <a:rPr lang="en-US" dirty="0"/>
              <a:t>Deploy and Manage 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164864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1: Infrastructure as Code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Session 2: Azure Compute Services</a:t>
            </a:r>
          </a:p>
          <a:p>
            <a:r>
              <a:rPr lang="en-US" sz="2400" dirty="0"/>
              <a:t>Session 3: Azure Network Services</a:t>
            </a:r>
          </a:p>
          <a:p>
            <a:r>
              <a:rPr lang="en-US" sz="2400" dirty="0"/>
              <a:t>Session 4: Azure High Availability &amp; Fault Tolerance</a:t>
            </a:r>
          </a:p>
          <a:p>
            <a:r>
              <a:rPr lang="en-US" sz="2400" dirty="0"/>
              <a:t>Session 5: Azure Storage Services</a:t>
            </a:r>
          </a:p>
          <a:p>
            <a:r>
              <a:rPr lang="en-US" sz="2400" dirty="0"/>
              <a:t>Session 6: Identity and Access 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7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&amp; AKS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26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Container Instances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27D08-3941-08B7-AC64-49E7CB9C0B9D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timw.info/4da 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E7AD21B-DBB3-3074-CFB8-752146BB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52575"/>
            <a:ext cx="71247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7578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Kubernetes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985EA-CD09-A58A-7C5A-E9443EBE4A01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timw.info/1uv </a:t>
            </a:r>
          </a:p>
        </p:txBody>
      </p:sp>
      <p:pic>
        <p:nvPicPr>
          <p:cNvPr id="7170" name="Picture 2" descr="AKS reference architecture">
            <a:extLst>
              <a:ext uri="{FF2B5EF4-FFF2-40B4-BE49-F238E27FC236}">
                <a16:creationId xmlns:a16="http://schemas.microsoft.com/office/drawing/2014/main" id="{DCF4AFF0-7301-E3B5-8E34-F4D95C8A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95" y="1004455"/>
            <a:ext cx="6410410" cy="413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60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AKS + ACI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985EA-CD09-A58A-7C5A-E9443EBE4A01}"/>
              </a:ext>
            </a:extLst>
          </p:cNvPr>
          <p:cNvSpPr txBox="1"/>
          <p:nvPr/>
        </p:nvSpPr>
        <p:spPr>
          <a:xfrm>
            <a:off x="0" y="4881890"/>
            <a:ext cx="286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timw.info/d9z </a:t>
            </a:r>
          </a:p>
        </p:txBody>
      </p:sp>
      <p:pic>
        <p:nvPicPr>
          <p:cNvPr id="9218" name="Picture 2" descr="Architecture Diagram">
            <a:extLst>
              <a:ext uri="{FF2B5EF4-FFF2-40B4-BE49-F238E27FC236}">
                <a16:creationId xmlns:a16="http://schemas.microsoft.com/office/drawing/2014/main" id="{11C5DF36-2D8A-677C-B21A-92A25551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" y="955963"/>
            <a:ext cx="8182202" cy="37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361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2:</a:t>
            </a:r>
            <a:br>
              <a:rPr lang="en-US" dirty="0"/>
            </a:br>
            <a:r>
              <a:rPr lang="en-US" dirty="0"/>
              <a:t>Deploy and Manage ACI and AKS</a:t>
            </a:r>
          </a:p>
        </p:txBody>
      </p:sp>
    </p:spTree>
    <p:extLst>
      <p:ext uri="{BB962C8B-B14F-4D97-AF65-F5344CB8AC3E}">
        <p14:creationId xmlns:p14="http://schemas.microsoft.com/office/powerpoint/2010/main" val="3218352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3: Azure Network Services</a:t>
            </a:r>
          </a:p>
          <a:p>
            <a:pPr lvl="1"/>
            <a:r>
              <a:rPr lang="en-US" sz="2200" b="1" dirty="0"/>
              <a:t>Connectivity</a:t>
            </a:r>
            <a:r>
              <a:rPr lang="en-US" sz="2200" dirty="0"/>
              <a:t>: </a:t>
            </a:r>
            <a:r>
              <a:rPr lang="en-US" sz="2200" dirty="0" err="1"/>
              <a:t>VNets</a:t>
            </a:r>
            <a:r>
              <a:rPr lang="en-US" sz="2200" dirty="0"/>
              <a:t>, VPNs, DNS, Bastion</a:t>
            </a:r>
          </a:p>
          <a:p>
            <a:pPr lvl="1"/>
            <a:r>
              <a:rPr lang="en-US" sz="2200" b="1" dirty="0"/>
              <a:t>App Protection</a:t>
            </a:r>
            <a:r>
              <a:rPr lang="en-US" sz="2200" dirty="0"/>
              <a:t>: Load Balancer, NSGs, Firewall, Private Link</a:t>
            </a:r>
          </a:p>
          <a:p>
            <a:pPr lvl="1"/>
            <a:r>
              <a:rPr lang="en-US" sz="2200" b="1" dirty="0"/>
              <a:t>App Delivery</a:t>
            </a:r>
            <a:r>
              <a:rPr lang="en-US" sz="2200" dirty="0"/>
              <a:t>: App Gateway, Traffic Manager, Front Door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Coming up...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54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Day 1</a:t>
            </a:r>
          </a:p>
          <a:p>
            <a:pPr lvl="1"/>
            <a:r>
              <a:rPr lang="en-US" sz="2200" dirty="0"/>
              <a:t>Azure compute services tour</a:t>
            </a:r>
          </a:p>
          <a:p>
            <a:pPr lvl="1"/>
            <a:r>
              <a:rPr lang="en-US" sz="2200" dirty="0"/>
              <a:t>Azure Virtual Machines</a:t>
            </a:r>
          </a:p>
          <a:p>
            <a:r>
              <a:rPr lang="en-US" sz="2400" dirty="0"/>
              <a:t>Day 2</a:t>
            </a:r>
          </a:p>
          <a:p>
            <a:pPr lvl="1"/>
            <a:r>
              <a:rPr lang="en-US" sz="2200" dirty="0"/>
              <a:t>Azure App Service</a:t>
            </a:r>
          </a:p>
          <a:p>
            <a:r>
              <a:rPr lang="en-US" sz="2400" dirty="0"/>
              <a:t>Day 3</a:t>
            </a:r>
          </a:p>
          <a:p>
            <a:pPr lvl="1"/>
            <a:r>
              <a:rPr lang="en-US" sz="2200" dirty="0"/>
              <a:t>Azure Container services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Session 2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6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Services Tour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Compute Service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</p:spPr>
        <p:txBody>
          <a:bodyPr/>
          <a:lstStyle/>
          <a:p>
            <a:r>
              <a:rPr lang="en-US" sz="2400" dirty="0"/>
              <a:t>Azure Virtual Machines</a:t>
            </a:r>
          </a:p>
          <a:p>
            <a:pPr lvl="1"/>
            <a:r>
              <a:rPr lang="en-US" sz="2200" dirty="0"/>
              <a:t>VM Scale Sets (VMSS)</a:t>
            </a:r>
          </a:p>
          <a:p>
            <a:pPr lvl="1"/>
            <a:r>
              <a:rPr lang="en-US" sz="2200" dirty="0"/>
              <a:t>Azure Batch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81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Compute Service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</p:spPr>
        <p:txBody>
          <a:bodyPr/>
          <a:lstStyle/>
          <a:p>
            <a:r>
              <a:rPr lang="en-US" sz="2400" dirty="0"/>
              <a:t>Azure App Service</a:t>
            </a:r>
          </a:p>
          <a:p>
            <a:pPr lvl="1"/>
            <a:r>
              <a:rPr lang="en-US" sz="2200" dirty="0"/>
              <a:t>Web Apps</a:t>
            </a:r>
          </a:p>
          <a:p>
            <a:pPr lvl="1"/>
            <a:r>
              <a:rPr lang="en-US" sz="2200" dirty="0"/>
              <a:t>Functions</a:t>
            </a:r>
          </a:p>
          <a:p>
            <a:pPr lvl="1"/>
            <a:r>
              <a:rPr lang="en-US" sz="2200" dirty="0"/>
              <a:t>Logic Apps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4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Compute Service Family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250" y="896850"/>
            <a:ext cx="7987500" cy="3349800"/>
          </a:xfrm>
        </p:spPr>
        <p:txBody>
          <a:bodyPr/>
          <a:lstStyle/>
          <a:p>
            <a:r>
              <a:rPr lang="en-US" sz="2400" dirty="0"/>
              <a:t>Azure Container Registry (ACR)</a:t>
            </a:r>
          </a:p>
          <a:p>
            <a:r>
              <a:rPr lang="en-US" sz="2400" dirty="0"/>
              <a:t>Azure Container Instance (ACI)</a:t>
            </a:r>
          </a:p>
          <a:p>
            <a:r>
              <a:rPr lang="en-US" sz="2400" dirty="0"/>
              <a:t>Azure Kubernetes Service (AKS)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5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Machines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3233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397</Words>
  <Application>Microsoft Office PowerPoint</Application>
  <PresentationFormat>On-screen Show (16:9)</PresentationFormat>
  <Paragraphs>84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Proxima Nova Semibold</vt:lpstr>
      <vt:lpstr>Nunito Light</vt:lpstr>
      <vt:lpstr>Proxima Nova</vt:lpstr>
      <vt:lpstr>Montserrat</vt:lpstr>
      <vt:lpstr>[MASTER] INE Slides</vt:lpstr>
      <vt:lpstr>Azure Infrastructure as Code Bootcamp</vt:lpstr>
      <vt:lpstr>Tim Warner</vt:lpstr>
      <vt:lpstr>Bootcamp Overview</vt:lpstr>
      <vt:lpstr>Session 2 Agenda</vt:lpstr>
      <vt:lpstr>Azure Compute Services Tour</vt:lpstr>
      <vt:lpstr>Azure Compute Service Family</vt:lpstr>
      <vt:lpstr>Azure Compute Service Family</vt:lpstr>
      <vt:lpstr>Azure Compute Service Family</vt:lpstr>
      <vt:lpstr>Azure Virtual Machines</vt:lpstr>
      <vt:lpstr>Azure Virtual Machines</vt:lpstr>
      <vt:lpstr>Demo 1 of 2: VM Deployment and Configuration</vt:lpstr>
      <vt:lpstr>Virtual Machine Scale Sets</vt:lpstr>
      <vt:lpstr>Virtual Machine Scale Sets</vt:lpstr>
      <vt:lpstr>Azure Batch</vt:lpstr>
      <vt:lpstr>Azure Batch</vt:lpstr>
      <vt:lpstr>Demo 2 of 2: VMSS Deployment and Configuration</vt:lpstr>
      <vt:lpstr>Azure App Service Tour</vt:lpstr>
      <vt:lpstr>Azure App Service Family</vt:lpstr>
      <vt:lpstr>Azure App Service</vt:lpstr>
      <vt:lpstr>Azure App Service</vt:lpstr>
      <vt:lpstr>Demo 1 of 2: Deploy and Manage Azure Web Apps</vt:lpstr>
      <vt:lpstr>Azure Functions</vt:lpstr>
      <vt:lpstr>Azure Functions</vt:lpstr>
      <vt:lpstr>Demo 2 of 2: Deploy and Manage Azure Functions</vt:lpstr>
      <vt:lpstr>Azure Container Services Tour</vt:lpstr>
      <vt:lpstr>Azure Container Services Family</vt:lpstr>
      <vt:lpstr>Azure Container Registry</vt:lpstr>
      <vt:lpstr>Azure Container Registry</vt:lpstr>
      <vt:lpstr>Demo 1 of 2: Deploy and Manage Azure Container Registry</vt:lpstr>
      <vt:lpstr>ACI &amp; AKS</vt:lpstr>
      <vt:lpstr>Azure Container Instances</vt:lpstr>
      <vt:lpstr>Azure Kubernetes Service</vt:lpstr>
      <vt:lpstr>AKS + ACI</vt:lpstr>
      <vt:lpstr>Demo 2 of 2: Deploy and Manage ACI and AKS</vt:lpstr>
      <vt:lpstr>Coming up...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 Warner</cp:lastModifiedBy>
  <cp:revision>42</cp:revision>
  <dcterms:modified xsi:type="dcterms:W3CDTF">2022-06-08T16:56:34Z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